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547F17-E277-435D-965E-ACFA3C187C94}">
  <a:tblStyle styleId="{56547F17-E277-435D-965E-ACFA3C187C9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ad7b0ff6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ad7b0ff6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d7b0ff6c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d7b0ff6c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ad7b0ff6c_0_66: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ad7b0ff6c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v-Jw8VGwI8cRNeR_O-iP_umZ3t0I4bPABQtTkRT2UV0/edit?usp=sharing" TargetMode="External"/><Relationship Id="rId6" Type="http://schemas.openxmlformats.org/officeDocument/2006/relationships/hyperlink" Target="https://docs.google.com/presentation/d/1aOFaSWxuVHaT16B4opyJ_UvnHHLk5Pcj5HFMoJlEadw/edit?usp=sharing" TargetMode="External"/><Relationship Id="rId7" Type="http://schemas.openxmlformats.org/officeDocument/2006/relationships/hyperlink" Target="https://docs.google.com/presentation/d/1LfMAnaDMBrh68DClCX_YGcqWY5YLJYwOKVICdgD9wX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aDfIXjmiMre3lJMbRetHyXxM-FiL0e_45AZXtENiqjU/edit?usp=sharing" TargetMode="External"/><Relationship Id="rId6" Type="http://schemas.openxmlformats.org/officeDocument/2006/relationships/hyperlink" Target="https://youtu.be/emIpB9-w7jU?feature=shared&amp;t=551" TargetMode="External"/><Relationship Id="rId7" Type="http://schemas.openxmlformats.org/officeDocument/2006/relationships/hyperlink" Target="https://docs.google.com/presentation/d/1Qs6Ac4blewDHJnbJLzYFYr9HuI-PVHtfK7YVX6s0ljg/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rpokBjiHsdpvZ11ftBCD4DIj7xCqNFB-o4V78tfRSL4/edit?usp=sharing" TargetMode="External"/><Relationship Id="rId5" Type="http://schemas.openxmlformats.org/officeDocument/2006/relationships/image" Target="../media/image1.png"/><Relationship Id="rId6"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hyperlink" Target="https://docs.google.com/presentation/d/18MKUXIgcH-r1qqK8yPyHUs_cCoXlVD0nOFiVrXQRL0w/edit?usp=sharing"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7863" y="582125"/>
          <a:ext cx="3000000" cy="3000000"/>
        </p:xfrm>
        <a:graphic>
          <a:graphicData uri="http://schemas.openxmlformats.org/drawingml/2006/table">
            <a:tbl>
              <a:tblPr>
                <a:noFill/>
                <a:tableStyleId>{56547F17-E277-435D-965E-ACFA3C187C94}</a:tableStyleId>
              </a:tblPr>
              <a:tblGrid>
                <a:gridCol w="1588400"/>
                <a:gridCol w="4189275"/>
                <a:gridCol w="3580475"/>
              </a:tblGrid>
              <a:tr h="3593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300">
                          <a:latin typeface="Inter"/>
                          <a:ea typeface="Inter"/>
                          <a:cs typeface="Inter"/>
                          <a:sym typeface="Inter"/>
                        </a:rPr>
                        <a:t>LESSON 3: What is Historical Thinking?</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62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historians use various historical thinking skills to analyze the past?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 (Introduction)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Introduction to all Historical Thinking Skills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STUDENT 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82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and demonstrate the </a:t>
                      </a:r>
                      <a:r>
                        <a:rPr lang="en" sz="1200" u="sng">
                          <a:solidFill>
                            <a:schemeClr val="accent5"/>
                          </a:solidFill>
                          <a:latin typeface="Inter"/>
                          <a:ea typeface="Inter"/>
                          <a:cs typeface="Inter"/>
                          <a:sym typeface="Inter"/>
                          <a:hlinkClick r:id="rId7">
                            <a:extLst>
                              <a:ext uri="{A12FA001-AC4F-418D-AE19-62706E023703}">
                                <ahyp:hlinkClr val="tx"/>
                              </a:ext>
                            </a:extLst>
                          </a:hlinkClick>
                        </a:rPr>
                        <a:t>“Do First”</a:t>
                      </a:r>
                      <a:r>
                        <a:rPr lang="en" sz="1200">
                          <a:solidFill>
                            <a:schemeClr val="dk1"/>
                          </a:solidFill>
                          <a:latin typeface="Inter"/>
                          <a:ea typeface="Inter"/>
                          <a:cs typeface="Inter"/>
                          <a:sym typeface="Inter"/>
                        </a:rPr>
                        <a:t> routine for students. Choose one of the options below to begin the class.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 Frayer: Historian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24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Welcome students into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seating chart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“Do First” routine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Find seat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“Do First” independently</a:t>
                      </a:r>
                      <a:endParaRPr sz="1200">
                        <a:latin typeface="Inter"/>
                        <a:ea typeface="Inter"/>
                        <a:cs typeface="Inter"/>
                        <a:sym typeface="Inter"/>
                      </a:endParaRPr>
                    </a:p>
                    <a:p>
                      <a:pPr indent="0" lvl="0" marL="0" rtl="0" algn="l">
                        <a:spcBef>
                          <a:spcPts val="0"/>
                        </a:spcBef>
                        <a:spcAft>
                          <a:spcPts val="0"/>
                        </a:spcAft>
                        <a:buClr>
                          <a:srgbClr val="000000"/>
                        </a:buClr>
                        <a:buSzPts val="1200"/>
                        <a:buFont typeface="Inter"/>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7863" y="582125"/>
          <a:ext cx="3000000" cy="3000000"/>
        </p:xfrm>
        <a:graphic>
          <a:graphicData uri="http://schemas.openxmlformats.org/drawingml/2006/table">
            <a:tbl>
              <a:tblPr>
                <a:noFill/>
                <a:tableStyleId>{56547F17-E277-435D-965E-ACFA3C187C94}</a:tableStyleId>
              </a:tblPr>
              <a:tblGrid>
                <a:gridCol w="1588400"/>
                <a:gridCol w="4189275"/>
                <a:gridCol w="3580475"/>
              </a:tblGrid>
              <a:tr h="3593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What is Historical Thinking?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4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Begin by introducing the concept of “History as Detective Work” by showing the video from the Minnesota Historical Society. Direct students to answer the questions as they watch the video. Then, </a:t>
                      </a:r>
                      <a:r>
                        <a:rPr lang="en" sz="1200">
                          <a:latin typeface="Inter"/>
                          <a:ea typeface="Inter"/>
                          <a:cs typeface="Inter"/>
                          <a:sym typeface="Inter"/>
                        </a:rPr>
                        <a:t>have</a:t>
                      </a:r>
                      <a:r>
                        <a:rPr lang="en" sz="1200">
                          <a:latin typeface="Inter"/>
                          <a:ea typeface="Inter"/>
                          <a:cs typeface="Inter"/>
                          <a:sym typeface="Inter"/>
                        </a:rPr>
                        <a:t> students read the text about </a:t>
                      </a:r>
                      <a:r>
                        <a:rPr lang="en" sz="1200">
                          <a:latin typeface="Inter"/>
                          <a:ea typeface="Inter"/>
                          <a:cs typeface="Inter"/>
                          <a:sym typeface="Inter"/>
                        </a:rPr>
                        <a:t>the similarities between a Crime Scene Investigator (CSI) and a historian. Have students complete the graphic organizer with a partner. For the worksheet, all students will need page 1 and 2. Then they will need one additional skill to use during Activity 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2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What is Historical Thinking Student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u="sng">
                          <a:solidFill>
                            <a:schemeClr val="hlink"/>
                          </a:solidFill>
                          <a:latin typeface="Inter"/>
                          <a:ea typeface="Inter"/>
                          <a:cs typeface="Inter"/>
                          <a:sym typeface="Inter"/>
                          <a:hlinkClick r:id="rId6"/>
                        </a:rPr>
                        <a:t>video</a:t>
                      </a:r>
                      <a:r>
                        <a:rPr lang="en" sz="1200">
                          <a:solidFill>
                            <a:schemeClr val="dk1"/>
                          </a:solidFill>
                          <a:latin typeface="Inter"/>
                          <a:ea typeface="Inter"/>
                          <a:cs typeface="Inter"/>
                          <a:sym typeface="Inter"/>
                        </a:rPr>
                        <a:t> (9:09-11:25)</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and expectations for partner work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and answer the questions on page 1</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text comparing CSIs and historians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a partner and complete the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624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If desired, use the </a:t>
                      </a:r>
                      <a:r>
                        <a:rPr lang="en" sz="1200" u="sng">
                          <a:solidFill>
                            <a:schemeClr val="hlink"/>
                          </a:solidFill>
                          <a:latin typeface="Inter"/>
                          <a:ea typeface="Inter"/>
                          <a:cs typeface="Inter"/>
                          <a:sym typeface="Inter"/>
                          <a:hlinkClick r:id="rId7"/>
                        </a:rPr>
                        <a:t>Historical Thinking Skills Presentation</a:t>
                      </a:r>
                      <a:r>
                        <a:rPr lang="en" sz="1200">
                          <a:solidFill>
                            <a:schemeClr val="dk1"/>
                          </a:solidFill>
                          <a:latin typeface="Inter"/>
                          <a:ea typeface="Inter"/>
                          <a:cs typeface="Inter"/>
                          <a:sym typeface="Inter"/>
                        </a:rPr>
                        <a:t> to provide a brief overview of all 10 skills to the class. Alert students that they will be investigating one closely, then sharing their understandings with a small group. Using page 2 of the What is Historical Thinking Student Worksheet, model the activity for the class. Rewrite the definition of causation in your own words. Play the video and answer the questions. Then, complete the “Say it in Six” summary. Next have students work in pairs to do the same for the other 9 skills. Ideally, an equal number of students will work on each skill and complete the same process as the one you modeled for Causation.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2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Present introduction through slides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turn to page 2 of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activity by </a:t>
                      </a:r>
                      <a:r>
                        <a:rPr lang="en" sz="1200">
                          <a:solidFill>
                            <a:schemeClr val="dk1"/>
                          </a:solidFill>
                          <a:latin typeface="Inter"/>
                          <a:ea typeface="Inter"/>
                          <a:cs typeface="Inter"/>
                          <a:sym typeface="Inter"/>
                        </a:rPr>
                        <a:t>having</a:t>
                      </a:r>
                      <a:r>
                        <a:rPr lang="en" sz="1200">
                          <a:solidFill>
                            <a:schemeClr val="dk1"/>
                          </a:solidFill>
                          <a:latin typeface="Inter"/>
                          <a:ea typeface="Inter"/>
                          <a:cs typeface="Inter"/>
                          <a:sym typeface="Inter"/>
                        </a:rPr>
                        <a:t> all students answer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on page 2 with you</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students into partners and assign each group a skill</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a:t>
                      </a:r>
                      <a:r>
                        <a:rPr lang="en" sz="1200">
                          <a:solidFill>
                            <a:schemeClr val="dk1"/>
                          </a:solidFill>
                          <a:latin typeface="Inter"/>
                          <a:ea typeface="Inter"/>
                          <a:cs typeface="Inter"/>
                          <a:sym typeface="Inter"/>
                        </a:rPr>
                        <a:t>presentation</a:t>
                      </a:r>
                      <a:r>
                        <a:rPr lang="en" sz="1200">
                          <a:solidFill>
                            <a:schemeClr val="dk1"/>
                          </a:solidFill>
                          <a:latin typeface="Inter"/>
                          <a:ea typeface="Inter"/>
                          <a:cs typeface="Inter"/>
                          <a:sym typeface="Inter"/>
                        </a:rPr>
                        <a:t> and modeling on page 2 of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Sit with partner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together to complete questions for assigned skill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7" name="Google Shape;77;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9" name="Google Shape;79;p15"/>
          <p:cNvGraphicFramePr/>
          <p:nvPr/>
        </p:nvGraphicFramePr>
        <p:xfrm>
          <a:off x="488388" y="694038"/>
          <a:ext cx="3000000" cy="3000000"/>
        </p:xfrm>
        <a:graphic>
          <a:graphicData uri="http://schemas.openxmlformats.org/drawingml/2006/table">
            <a:tbl>
              <a:tblPr>
                <a:noFill/>
                <a:tableStyleId>{56547F17-E277-435D-965E-ACFA3C187C94}</a:tableStyleId>
              </a:tblPr>
              <a:tblGrid>
                <a:gridCol w="1458775"/>
                <a:gridCol w="3684800"/>
                <a:gridCol w="3910450"/>
              </a:tblGrid>
              <a:tr h="287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a:t>
                      </a:r>
                      <a:r>
                        <a:rPr b="1" lang="en" sz="1300">
                          <a:solidFill>
                            <a:schemeClr val="dk1"/>
                          </a:solidFill>
                          <a:latin typeface="Inter"/>
                          <a:ea typeface="Inter"/>
                          <a:cs typeface="Inter"/>
                          <a:sym typeface="Inter"/>
                        </a:rPr>
                        <a:t>: What is Historical Thinking? )Continued)</a:t>
                      </a:r>
                      <a:endParaRPr>
                        <a:latin typeface="Inter"/>
                        <a:ea typeface="Inter"/>
                        <a:cs typeface="Inter"/>
                        <a:sym typeface="Inter"/>
                      </a:endParaRPr>
                    </a:p>
                  </a:txBody>
                  <a:tcPr marT="91425" marB="91425" marR="91425" marL="91425"/>
                </a:tc>
                <a:tc hMerge="1"/>
              </a:tr>
              <a:tr h="1423675">
                <a:tc rowSpan="3">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information learned about the Historical Thinking Skills. Have students get into groups of 9 with one person representing each skill. Then have one group of 9 surround another group. They should be </a:t>
                      </a:r>
                      <a:r>
                        <a:rPr lang="en" sz="1200">
                          <a:solidFill>
                            <a:schemeClr val="dk1"/>
                          </a:solidFill>
                          <a:latin typeface="Inter"/>
                          <a:ea typeface="Inter"/>
                          <a:cs typeface="Inter"/>
                          <a:sym typeface="Inter"/>
                        </a:rPr>
                        <a:t>standing</a:t>
                      </a:r>
                      <a:r>
                        <a:rPr lang="en" sz="1200">
                          <a:solidFill>
                            <a:schemeClr val="dk1"/>
                          </a:solidFill>
                          <a:latin typeface="Inter"/>
                          <a:ea typeface="Inter"/>
                          <a:cs typeface="Inter"/>
                          <a:sym typeface="Inter"/>
                        </a:rPr>
                        <a:t> across from a person who looked at the same skill should compare their understanding. Together, they will write a brief summary on the </a:t>
                      </a:r>
                      <a:r>
                        <a:rPr lang="en" sz="1200" u="sng">
                          <a:solidFill>
                            <a:schemeClr val="hlink"/>
                          </a:solidFill>
                          <a:latin typeface="Inter"/>
                          <a:ea typeface="Inter"/>
                          <a:cs typeface="Inter"/>
                          <a:sym typeface="Inter"/>
                          <a:hlinkClick r:id="rId4"/>
                        </a:rPr>
                        <a:t>Historical Thinking Skills Group Worksheet</a:t>
                      </a:r>
                      <a:r>
                        <a:rPr lang="en" sz="1200">
                          <a:solidFill>
                            <a:schemeClr val="dk1"/>
                          </a:solidFill>
                          <a:latin typeface="Inter"/>
                          <a:ea typeface="Inter"/>
                          <a:cs typeface="Inter"/>
                          <a:sym typeface="Inter"/>
                        </a:rPr>
                        <a:t>. Then the students in the inside circle will rotate to the right. They will continue to fill out their new worksheet as they listen to each person share their information. </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4285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students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rgbClr val="000000"/>
                          </a:solidFill>
                          <a:latin typeface="Inter"/>
                          <a:ea typeface="Inter"/>
                          <a:cs typeface="Inter"/>
                          <a:sym typeface="Inter"/>
                        </a:rPr>
                        <a:t>Hand out Historical Thinking Skills Group W</a:t>
                      </a:r>
                      <a:r>
                        <a:rPr lang="en" sz="1200">
                          <a:latin typeface="Inter"/>
                          <a:ea typeface="Inter"/>
                          <a:cs typeface="Inter"/>
                          <a:sym typeface="Inter"/>
                        </a:rPr>
                        <a:t>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alert student for movement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rgbClr val="000000"/>
                          </a:solidFill>
                          <a:latin typeface="Inter"/>
                          <a:ea typeface="Inter"/>
                          <a:cs typeface="Inter"/>
                          <a:sym typeface="Inter"/>
                        </a:rPr>
                        <a:t>Meet with partner</a:t>
                      </a:r>
                      <a:r>
                        <a:rPr lang="en" sz="1200">
                          <a:latin typeface="Inter"/>
                          <a:ea typeface="Inter"/>
                          <a:cs typeface="Inter"/>
                          <a:sym typeface="Inter"/>
                        </a:rPr>
                        <a:t> and</a:t>
                      </a:r>
                      <a:r>
                        <a:rPr lang="en" sz="1200">
                          <a:solidFill>
                            <a:srgbClr val="000000"/>
                          </a:solidFill>
                          <a:latin typeface="Inter"/>
                          <a:ea typeface="Inter"/>
                          <a:cs typeface="Inter"/>
                          <a:sym typeface="Inter"/>
                        </a:rPr>
                        <a:t> </a:t>
                      </a:r>
                      <a:r>
                        <a:rPr lang="en" sz="1200">
                          <a:latin typeface="Inter"/>
                          <a:ea typeface="Inter"/>
                          <a:cs typeface="Inter"/>
                          <a:sym typeface="Inter"/>
                        </a:rPr>
                        <a:t>answer group section on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movement directions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group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42850">
                <a:tc vMerge="1"/>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This representation shows groups of four with four rounds. This activity will have groups of nine and nine rounds.</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hMerge="1"/>
              </a:tr>
            </a:tbl>
          </a:graphicData>
        </a:graphic>
      </p:graphicFrame>
      <p:sp>
        <p:nvSpPr>
          <p:cNvPr id="80" name="Google Shape;80;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Introduction to World History</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5">
            <a:alphaModFix/>
          </a:blip>
          <a:stretch>
            <a:fillRect/>
          </a:stretch>
        </p:blipFill>
        <p:spPr>
          <a:xfrm>
            <a:off x="279881" y="89249"/>
            <a:ext cx="816414" cy="338543"/>
          </a:xfrm>
          <a:prstGeom prst="rect">
            <a:avLst/>
          </a:prstGeom>
          <a:noFill/>
          <a:ln>
            <a:noFill/>
          </a:ln>
        </p:spPr>
      </p:pic>
      <p:pic>
        <p:nvPicPr>
          <p:cNvPr id="82" name="Google Shape;82;p15"/>
          <p:cNvPicPr preferRelativeResize="0"/>
          <p:nvPr/>
        </p:nvPicPr>
        <p:blipFill>
          <a:blip r:embed="rId6">
            <a:alphaModFix/>
          </a:blip>
          <a:stretch>
            <a:fillRect/>
          </a:stretch>
        </p:blipFill>
        <p:spPr>
          <a:xfrm>
            <a:off x="3614575" y="4341225"/>
            <a:ext cx="4851475" cy="27289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88" name="Google Shape;88;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0" name="Google Shape;90;p16"/>
          <p:cNvGraphicFramePr/>
          <p:nvPr/>
        </p:nvGraphicFramePr>
        <p:xfrm>
          <a:off x="488388" y="694038"/>
          <a:ext cx="3000000" cy="3000000"/>
        </p:xfrm>
        <a:graphic>
          <a:graphicData uri="http://schemas.openxmlformats.org/drawingml/2006/table">
            <a:tbl>
              <a:tblPr>
                <a:noFill/>
                <a:tableStyleId>{56547F17-E277-435D-965E-ACFA3C187C94}</a:tableStyleId>
              </a:tblPr>
              <a:tblGrid>
                <a:gridCol w="1458775"/>
                <a:gridCol w="3684800"/>
                <a:gridCol w="3910450"/>
              </a:tblGrid>
              <a:tr h="287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a:t>
                      </a:r>
                      <a:r>
                        <a:rPr b="1" lang="en" sz="1300">
                          <a:solidFill>
                            <a:schemeClr val="dk1"/>
                          </a:solidFill>
                          <a:latin typeface="Inter"/>
                          <a:ea typeface="Inter"/>
                          <a:cs typeface="Inter"/>
                          <a:sym typeface="Inter"/>
                        </a:rPr>
                        <a:t>: What is Historical Thinking? )Continued)</a:t>
                      </a:r>
                      <a:endParaRPr>
                        <a:latin typeface="Inter"/>
                        <a:ea typeface="Inter"/>
                        <a:cs typeface="Inter"/>
                        <a:sym typeface="Inter"/>
                      </a:endParaRPr>
                    </a:p>
                  </a:txBody>
                  <a:tcPr marT="91425" marB="91425" marR="91425" marL="91425"/>
                </a:tc>
                <a:tc hMerge="1"/>
              </a:tr>
              <a:tr h="7964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OR</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Students will c</a:t>
                      </a:r>
                      <a:r>
                        <a:rPr lang="en" sz="1200">
                          <a:latin typeface="Inter"/>
                          <a:ea typeface="Inter"/>
                          <a:cs typeface="Inter"/>
                          <a:sym typeface="Inter"/>
                        </a:rPr>
                        <a:t>omplete the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by answering two questions that ask them to demonstrate their understanding of the significance and purpose of the historical thinking skills.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291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your students did the “Anticipatory Guide,” go over how to complete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Pass out the Exit Tickets to students. They can do these digitally or on paper.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Reconsider each statement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whether they agree or disagree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an explanation for their opinion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Exit Ticket.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1" name="Google Shape;91;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Introduction to World History: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92" name="Google Shape;92;p16"/>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